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945600" cy="32918400"/>
  <p:notesSz cx="9601200" cy="15087600"/>
  <p:defaultTextStyle>
    <a:defPPr>
      <a:defRPr lang="en-US"/>
    </a:defPPr>
    <a:lvl1pPr marL="0" algn="l" defTabSz="1959376" rtl="0" eaLnBrk="1" latinLnBrk="0" hangingPunct="1">
      <a:defRPr sz="3857" kern="1200">
        <a:solidFill>
          <a:schemeClr val="tx1"/>
        </a:solidFill>
        <a:latin typeface="+mn-lt"/>
        <a:ea typeface="+mn-ea"/>
        <a:cs typeface="+mn-cs"/>
      </a:defRPr>
    </a:lvl1pPr>
    <a:lvl2pPr marL="979688" algn="l" defTabSz="1959376" rtl="0" eaLnBrk="1" latinLnBrk="0" hangingPunct="1">
      <a:defRPr sz="3857" kern="1200">
        <a:solidFill>
          <a:schemeClr val="tx1"/>
        </a:solidFill>
        <a:latin typeface="+mn-lt"/>
        <a:ea typeface="+mn-ea"/>
        <a:cs typeface="+mn-cs"/>
      </a:defRPr>
    </a:lvl2pPr>
    <a:lvl3pPr marL="1959376" algn="l" defTabSz="1959376" rtl="0" eaLnBrk="1" latinLnBrk="0" hangingPunct="1">
      <a:defRPr sz="3857" kern="1200">
        <a:solidFill>
          <a:schemeClr val="tx1"/>
        </a:solidFill>
        <a:latin typeface="+mn-lt"/>
        <a:ea typeface="+mn-ea"/>
        <a:cs typeface="+mn-cs"/>
      </a:defRPr>
    </a:lvl3pPr>
    <a:lvl4pPr marL="2939064" algn="l" defTabSz="1959376" rtl="0" eaLnBrk="1" latinLnBrk="0" hangingPunct="1">
      <a:defRPr sz="3857" kern="1200">
        <a:solidFill>
          <a:schemeClr val="tx1"/>
        </a:solidFill>
        <a:latin typeface="+mn-lt"/>
        <a:ea typeface="+mn-ea"/>
        <a:cs typeface="+mn-cs"/>
      </a:defRPr>
    </a:lvl4pPr>
    <a:lvl5pPr marL="3918753" algn="l" defTabSz="1959376" rtl="0" eaLnBrk="1" latinLnBrk="0" hangingPunct="1">
      <a:defRPr sz="3857" kern="1200">
        <a:solidFill>
          <a:schemeClr val="tx1"/>
        </a:solidFill>
        <a:latin typeface="+mn-lt"/>
        <a:ea typeface="+mn-ea"/>
        <a:cs typeface="+mn-cs"/>
      </a:defRPr>
    </a:lvl5pPr>
    <a:lvl6pPr marL="4898441" algn="l" defTabSz="1959376" rtl="0" eaLnBrk="1" latinLnBrk="0" hangingPunct="1">
      <a:defRPr sz="3857" kern="1200">
        <a:solidFill>
          <a:schemeClr val="tx1"/>
        </a:solidFill>
        <a:latin typeface="+mn-lt"/>
        <a:ea typeface="+mn-ea"/>
        <a:cs typeface="+mn-cs"/>
      </a:defRPr>
    </a:lvl6pPr>
    <a:lvl7pPr marL="5878129" algn="l" defTabSz="1959376" rtl="0" eaLnBrk="1" latinLnBrk="0" hangingPunct="1">
      <a:defRPr sz="3857" kern="1200">
        <a:solidFill>
          <a:schemeClr val="tx1"/>
        </a:solidFill>
        <a:latin typeface="+mn-lt"/>
        <a:ea typeface="+mn-ea"/>
        <a:cs typeface="+mn-cs"/>
      </a:defRPr>
    </a:lvl7pPr>
    <a:lvl8pPr marL="6857817" algn="l" defTabSz="1959376" rtl="0" eaLnBrk="1" latinLnBrk="0" hangingPunct="1">
      <a:defRPr sz="3857" kern="1200">
        <a:solidFill>
          <a:schemeClr val="tx1"/>
        </a:solidFill>
        <a:latin typeface="+mn-lt"/>
        <a:ea typeface="+mn-ea"/>
        <a:cs typeface="+mn-cs"/>
      </a:defRPr>
    </a:lvl8pPr>
    <a:lvl9pPr marL="7837505" algn="l" defTabSz="1959376" rtl="0" eaLnBrk="1" latinLnBrk="0" hangingPunct="1">
      <a:defRPr sz="38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C6E"/>
    <a:srgbClr val="2D3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25" d="100"/>
          <a:sy n="25" d="100"/>
        </p:scale>
        <p:origin x="22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4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8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7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2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7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421D9-2D6E-47A8-A732-5CEFBEE9058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B22CE-B5A3-4EA3-9245-8E7C3730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3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1" y="7479229"/>
            <a:ext cx="21300141" cy="14200094"/>
          </a:xfrm>
          <a:prstGeom prst="rect">
            <a:avLst/>
          </a:prstGeom>
        </p:spPr>
      </p:pic>
      <p:pic>
        <p:nvPicPr>
          <p:cNvPr id="2049" name="Picture 158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18624710"/>
            <a:ext cx="21300141" cy="116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9" y="0"/>
            <a:ext cx="21300141" cy="3306655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5806" y="4270410"/>
            <a:ext cx="21300141" cy="18433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694"/>
              </a:spcAft>
              <a:tabLst>
                <a:tab pos="9560646" algn="l"/>
              </a:tabLst>
            </a:pPr>
            <a:r>
              <a:rPr lang="en-US" sz="20329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FLINT WATER:</a:t>
            </a:r>
            <a:endParaRPr lang="en-US" sz="20329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694"/>
              </a:spcAft>
              <a:tabLst>
                <a:tab pos="9560646" algn="l"/>
              </a:tabLst>
            </a:pPr>
            <a:r>
              <a:rPr lang="en-US" sz="9317" b="1" dirty="0">
                <a:solidFill>
                  <a:srgbClr val="2D3C6F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“What Happens When Regulations Fail?”</a:t>
            </a:r>
            <a:endParaRPr lang="en-US" sz="9317" b="1" dirty="0">
              <a:solidFill>
                <a:srgbClr val="2D3C6F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694"/>
              </a:spcAft>
              <a:tabLst>
                <a:tab pos="9560646" algn="l"/>
              </a:tabLst>
            </a:pPr>
            <a:r>
              <a:rPr lang="en-US" sz="847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2016 WORLD </a:t>
            </a:r>
            <a:r>
              <a:rPr lang="en-US" sz="847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DAY EVENT</a:t>
            </a:r>
            <a:endParaRPr lang="en-US" sz="847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694"/>
              </a:spcAft>
              <a:tabLst>
                <a:tab pos="9560646" algn="l"/>
              </a:tabLst>
            </a:pPr>
            <a:r>
              <a:rPr lang="en-US" sz="6776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 CGSW for:</a:t>
            </a:r>
            <a:endParaRPr lang="en-US" sz="677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694"/>
              </a:spcAft>
              <a:tabLst>
                <a:tab pos="9560646" algn="l"/>
              </a:tabLst>
            </a:pPr>
            <a:r>
              <a:rPr lang="en-US" sz="5929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5929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interactive, multidisciplinary discussion with local experts examining the environmental, human rights and regulatory significance of Flint water contamination and </a:t>
            </a:r>
            <a:r>
              <a:rPr lang="en-US" sz="5929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</a:t>
            </a:r>
            <a:r>
              <a:rPr lang="en-US" sz="5929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crises in America</a:t>
            </a:r>
            <a:endParaRPr lang="en-US" sz="5929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694"/>
              </a:spcAft>
              <a:tabLst>
                <a:tab pos="9560646" algn="l"/>
              </a:tabLst>
            </a:pPr>
            <a:r>
              <a:rPr lang="en-US" sz="9317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</a:t>
            </a:r>
            <a:r>
              <a:rPr lang="en-US" sz="9317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MARCH 23, 2016</a:t>
            </a:r>
            <a:endParaRPr lang="en-US" sz="9317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694"/>
              </a:spcAft>
              <a:tabLst>
                <a:tab pos="9560646" algn="l"/>
              </a:tabLst>
            </a:pPr>
            <a:r>
              <a:rPr lang="en-US" sz="7623" dirty="0">
                <a:solidFill>
                  <a:srgbClr val="FFFFFF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4:00 PM – 6:00 </a:t>
            </a:r>
            <a:r>
              <a:rPr lang="en-US" sz="7623" dirty="0">
                <a:solidFill>
                  <a:srgbClr val="FFFFFF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</a:t>
            </a:r>
          </a:p>
          <a:p>
            <a:pPr algn="ctr">
              <a:lnSpc>
                <a:spcPct val="107000"/>
              </a:lnSpc>
              <a:spcAft>
                <a:spcPts val="1694"/>
              </a:spcAft>
              <a:tabLst>
                <a:tab pos="9560646" algn="l"/>
              </a:tabLst>
            </a:pPr>
            <a:r>
              <a:rPr lang="en-US" sz="7623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CNR 1000</a:t>
            </a:r>
            <a:endParaRPr lang="en-US" sz="7623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694"/>
              </a:spcAft>
              <a:tabLst>
                <a:tab pos="9560646" algn="l"/>
              </a:tabLst>
            </a:pPr>
            <a:endParaRPr lang="en-US" sz="762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4733" y="29699563"/>
            <a:ext cx="19789768" cy="254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694"/>
              </a:spcAft>
              <a:tabLst>
                <a:tab pos="9560646" algn="l"/>
              </a:tabLst>
            </a:pPr>
            <a:r>
              <a:rPr lang="en-US" sz="592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5929" dirty="0">
                <a:solidFill>
                  <a:srgbClr val="FFFFFF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Reception </a:t>
            </a:r>
            <a:r>
              <a:rPr lang="en-US" sz="5929" dirty="0">
                <a:solidFill>
                  <a:srgbClr val="FFFFFF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4:00 PM – Speakers &amp; Panel Discussion 4:30 PM</a:t>
            </a:r>
            <a:endParaRPr lang="en-US" sz="592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694"/>
              </a:spcAft>
              <a:tabLst>
                <a:tab pos="9560646" algn="l"/>
              </a:tabLst>
            </a:pPr>
            <a:r>
              <a:rPr lang="en-US" sz="7623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7623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WorldWaterDay</a:t>
            </a:r>
            <a:endParaRPr lang="en-US" sz="7623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734" y="21597808"/>
            <a:ext cx="19789770" cy="930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29" b="1" u="sng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Featured speakers </a:t>
            </a:r>
            <a:r>
              <a:rPr lang="en-US" sz="5929" b="1" dirty="0">
                <a:solidFill>
                  <a:schemeClr val="bg1"/>
                </a:solidFill>
                <a:latin typeface="Corbel" panose="020B0503020204020204" pitchFamily="34" charset="0"/>
              </a:rPr>
              <a:t>:</a:t>
            </a:r>
            <a:endParaRPr lang="en-US" sz="5929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4235" b="1" dirty="0">
                <a:solidFill>
                  <a:schemeClr val="bg1"/>
                </a:solidFill>
              </a:rPr>
              <a:t>Dr. Amy Kirby</a:t>
            </a:r>
            <a:r>
              <a:rPr lang="en-US" sz="4235" dirty="0">
                <a:solidFill>
                  <a:schemeClr val="bg1"/>
                </a:solidFill>
              </a:rPr>
              <a:t> – Research Assistant Professor, Hubert Department of Global </a:t>
            </a:r>
            <a:r>
              <a:rPr lang="en-US" sz="4235" dirty="0">
                <a:solidFill>
                  <a:schemeClr val="bg1"/>
                </a:solidFill>
              </a:rPr>
              <a:t>Health</a:t>
            </a:r>
          </a:p>
          <a:p>
            <a:pPr lvl="0"/>
            <a:r>
              <a:rPr lang="en-US" sz="4235" b="1" dirty="0">
                <a:solidFill>
                  <a:schemeClr val="bg1"/>
                </a:solidFill>
              </a:rPr>
              <a:t>Dr</a:t>
            </a:r>
            <a:r>
              <a:rPr lang="en-US" sz="4235" b="1" dirty="0">
                <a:solidFill>
                  <a:schemeClr val="bg1"/>
                </a:solidFill>
              </a:rPr>
              <a:t>. Julie Clennon</a:t>
            </a:r>
            <a:r>
              <a:rPr lang="en-US" sz="4235" dirty="0">
                <a:solidFill>
                  <a:schemeClr val="bg1"/>
                </a:solidFill>
              </a:rPr>
              <a:t> – Instructor, Biostatistics and </a:t>
            </a:r>
            <a:r>
              <a:rPr lang="en-US" sz="4235" dirty="0">
                <a:solidFill>
                  <a:schemeClr val="bg1"/>
                </a:solidFill>
              </a:rPr>
              <a:t>Bioinformatics</a:t>
            </a:r>
          </a:p>
          <a:p>
            <a:pPr lvl="0"/>
            <a:r>
              <a:rPr lang="en-US" sz="4235" b="1" dirty="0">
                <a:solidFill>
                  <a:schemeClr val="bg1"/>
                </a:solidFill>
              </a:rPr>
              <a:t>Dr</a:t>
            </a:r>
            <a:r>
              <a:rPr lang="en-US" sz="4235" b="1" dirty="0">
                <a:solidFill>
                  <a:schemeClr val="bg1"/>
                </a:solidFill>
              </a:rPr>
              <a:t>. Dabney Evans – </a:t>
            </a:r>
            <a:r>
              <a:rPr lang="en-US" sz="4235" dirty="0">
                <a:solidFill>
                  <a:schemeClr val="bg1"/>
                </a:solidFill>
              </a:rPr>
              <a:t>Assistant Professor, Hubert Department of Global Health; Director of the Center for Humanitarian Emergencies and Institute of Human Rights.</a:t>
            </a:r>
          </a:p>
          <a:p>
            <a:endParaRPr lang="en-US" sz="4235" b="1" u="sng" dirty="0">
              <a:solidFill>
                <a:schemeClr val="bg1"/>
              </a:solidFill>
            </a:endParaRPr>
          </a:p>
          <a:p>
            <a:r>
              <a:rPr lang="en-US" sz="5929" b="1" u="sng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Distinguished Panelist</a:t>
            </a:r>
            <a:endParaRPr lang="en-US" sz="5929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lvl="0"/>
            <a:r>
              <a:rPr lang="en-US" sz="4235" b="1" dirty="0">
                <a:solidFill>
                  <a:schemeClr val="bg1"/>
                </a:solidFill>
              </a:rPr>
              <a:t>Dr</a:t>
            </a:r>
            <a:r>
              <a:rPr lang="en-US" sz="4235" b="1" dirty="0">
                <a:solidFill>
                  <a:schemeClr val="bg1"/>
                </a:solidFill>
              </a:rPr>
              <a:t>. </a:t>
            </a:r>
            <a:r>
              <a:rPr lang="en-US" sz="4235" b="1" dirty="0" err="1">
                <a:solidFill>
                  <a:schemeClr val="bg1"/>
                </a:solidFill>
              </a:rPr>
              <a:t>Parmi</a:t>
            </a:r>
            <a:r>
              <a:rPr lang="en-US" sz="4235" b="1" dirty="0">
                <a:solidFill>
                  <a:schemeClr val="bg1"/>
                </a:solidFill>
              </a:rPr>
              <a:t> Suchdev</a:t>
            </a:r>
            <a:r>
              <a:rPr lang="en-US" sz="4235" dirty="0">
                <a:solidFill>
                  <a:schemeClr val="bg1"/>
                </a:solidFill>
              </a:rPr>
              <a:t> - Associate Professor of Pediatrics and Global Health at Emory University and Medical Epidemiologist with the CDC Nutrition Branch</a:t>
            </a:r>
            <a:r>
              <a:rPr lang="en-US" sz="4235" dirty="0">
                <a:solidFill>
                  <a:schemeClr val="bg1"/>
                </a:solidFill>
              </a:rPr>
              <a:t>.</a:t>
            </a:r>
          </a:p>
          <a:p>
            <a:pPr lvl="0"/>
            <a:endParaRPr lang="en-US" sz="4235" dirty="0">
              <a:solidFill>
                <a:schemeClr val="bg1"/>
              </a:solidFill>
            </a:endParaRPr>
          </a:p>
          <a:p>
            <a:pPr lvl="0"/>
            <a:r>
              <a:rPr lang="en-US" sz="5929" b="1" u="sng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Plus special guests</a:t>
            </a:r>
            <a:endParaRPr lang="en-US" sz="5929" b="1" u="sng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en-US" sz="8168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72" y="797952"/>
            <a:ext cx="18418955" cy="41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1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142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Times New Roman</vt:lpstr>
      <vt:lpstr>Office Theme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Kathleen A</dc:creator>
  <cp:lastModifiedBy>Peters, Kathleen A</cp:lastModifiedBy>
  <cp:revision>20</cp:revision>
  <cp:lastPrinted>2016-03-17T20:35:56Z</cp:lastPrinted>
  <dcterms:created xsi:type="dcterms:W3CDTF">2016-03-14T17:46:03Z</dcterms:created>
  <dcterms:modified xsi:type="dcterms:W3CDTF">2016-03-17T20:40:27Z</dcterms:modified>
</cp:coreProperties>
</file>